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60"/>
  </p:notesMasterIdLst>
  <p:handoutMasterIdLst>
    <p:handoutMasterId r:id="rId61"/>
  </p:handoutMasterIdLst>
  <p:sldIdLst>
    <p:sldId id="1334" r:id="rId2"/>
    <p:sldId id="3413" r:id="rId3"/>
    <p:sldId id="3400" r:id="rId4"/>
    <p:sldId id="3445" r:id="rId5"/>
    <p:sldId id="3459" r:id="rId6"/>
    <p:sldId id="3446" r:id="rId7"/>
    <p:sldId id="3411" r:id="rId8"/>
    <p:sldId id="3419" r:id="rId9"/>
    <p:sldId id="3422" r:id="rId10"/>
    <p:sldId id="3456" r:id="rId11"/>
    <p:sldId id="3457" r:id="rId12"/>
    <p:sldId id="677" r:id="rId13"/>
    <p:sldId id="3423" r:id="rId14"/>
    <p:sldId id="3432" r:id="rId15"/>
    <p:sldId id="3433" r:id="rId16"/>
    <p:sldId id="675" r:id="rId17"/>
    <p:sldId id="3424" r:id="rId18"/>
    <p:sldId id="3425" r:id="rId19"/>
    <p:sldId id="3448" r:id="rId20"/>
    <p:sldId id="3415" r:id="rId21"/>
    <p:sldId id="3427" r:id="rId22"/>
    <p:sldId id="3440" r:id="rId23"/>
    <p:sldId id="3441" r:id="rId24"/>
    <p:sldId id="3418" r:id="rId25"/>
    <p:sldId id="3417" r:id="rId26"/>
    <p:sldId id="3430" r:id="rId27"/>
    <p:sldId id="3431" r:id="rId28"/>
    <p:sldId id="3449" r:id="rId29"/>
    <p:sldId id="645" r:id="rId30"/>
    <p:sldId id="3458" r:id="rId31"/>
    <p:sldId id="3450" r:id="rId32"/>
    <p:sldId id="646" r:id="rId33"/>
    <p:sldId id="3416" r:id="rId34"/>
    <p:sldId id="3451" r:id="rId35"/>
    <p:sldId id="3414" r:id="rId36"/>
    <p:sldId id="3434" r:id="rId37"/>
    <p:sldId id="683" r:id="rId38"/>
    <p:sldId id="3438" r:id="rId39"/>
    <p:sldId id="3437" r:id="rId40"/>
    <p:sldId id="693" r:id="rId41"/>
    <p:sldId id="694" r:id="rId42"/>
    <p:sldId id="695" r:id="rId43"/>
    <p:sldId id="3453" r:id="rId44"/>
    <p:sldId id="687" r:id="rId45"/>
    <p:sldId id="2337" r:id="rId46"/>
    <p:sldId id="3454" r:id="rId47"/>
    <p:sldId id="2348" r:id="rId48"/>
    <p:sldId id="3452" r:id="rId49"/>
    <p:sldId id="1351" r:id="rId50"/>
    <p:sldId id="3444" r:id="rId51"/>
    <p:sldId id="3460" r:id="rId52"/>
    <p:sldId id="659" r:id="rId53"/>
    <p:sldId id="3461" r:id="rId54"/>
    <p:sldId id="3455" r:id="rId55"/>
    <p:sldId id="2516" r:id="rId56"/>
    <p:sldId id="3463" r:id="rId57"/>
    <p:sldId id="2994" r:id="rId58"/>
    <p:sldId id="3462" r:id="rId59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21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1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88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5/8/21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5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199" y="6245225"/>
            <a:ext cx="3077817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0778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raph500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23.tiff"/><Relationship Id="rId4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5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6.jpg"/><Relationship Id="rId10" Type="http://schemas.openxmlformats.org/officeDocument/2006/relationships/hyperlink" Target="https://webstockreview.net/explore/bridge-clipart-brige/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 dirty="0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026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DAFF1A-427C-D344-ADC6-AD7BC3FD7141}"/>
              </a:ext>
            </a:extLst>
          </p:cNvPr>
          <p:cNvSpPr/>
          <p:nvPr/>
        </p:nvSpPr>
        <p:spPr bwMode="auto">
          <a:xfrm>
            <a:off x="1240224" y="495474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66C62CE5-8668-864C-9118-E47D5EC3931F}"/>
              </a:ext>
            </a:extLst>
          </p:cNvPr>
          <p:cNvSpPr/>
          <p:nvPr/>
        </p:nvSpPr>
        <p:spPr bwMode="auto">
          <a:xfrm>
            <a:off x="4991101" y="159231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FE2150A-933B-D94C-8766-3572FE7893F7}"/>
              </a:ext>
            </a:extLst>
          </p:cNvPr>
          <p:cNvSpPr/>
          <p:nvPr/>
        </p:nvSpPr>
        <p:spPr bwMode="auto">
          <a:xfrm>
            <a:off x="2982309" y="2312276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F397FC5-20A7-1246-9196-32A2EE8D8087}"/>
              </a:ext>
            </a:extLst>
          </p:cNvPr>
          <p:cNvSpPr/>
          <p:nvPr/>
        </p:nvSpPr>
        <p:spPr bwMode="auto">
          <a:xfrm>
            <a:off x="4935920" y="4535214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B25064EF-A268-CF4A-A9D5-87C8A22A07CA}"/>
              </a:ext>
            </a:extLst>
          </p:cNvPr>
          <p:cNvSpPr/>
          <p:nvPr/>
        </p:nvSpPr>
        <p:spPr bwMode="auto">
          <a:xfrm>
            <a:off x="7168055" y="4945637"/>
            <a:ext cx="283779" cy="233855"/>
          </a:xfrm>
          <a:prstGeom prst="leftArrow">
            <a:avLst/>
          </a:prstGeom>
          <a:solidFill>
            <a:schemeClr val="tx2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7E024-11F9-CB48-8D53-B34465615D33}"/>
              </a:ext>
            </a:extLst>
          </p:cNvPr>
          <p:cNvSpPr txBox="1"/>
          <p:nvPr/>
        </p:nvSpPr>
        <p:spPr>
          <a:xfrm>
            <a:off x="6636551" y="5770179"/>
            <a:ext cx="86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A4A07-D0B3-174E-B6B4-C0FF31112725}"/>
              </a:ext>
            </a:extLst>
          </p:cNvPr>
          <p:cNvSpPr txBox="1"/>
          <p:nvPr/>
        </p:nvSpPr>
        <p:spPr>
          <a:xfrm>
            <a:off x="27190" y="665870"/>
            <a:ext cx="1939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population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C0E80-62D8-3B47-9CA4-F90C755BE96F}"/>
              </a:ext>
            </a:extLst>
          </p:cNvPr>
          <p:cNvSpPr txBox="1"/>
          <p:nvPr/>
        </p:nvSpPr>
        <p:spPr>
          <a:xfrm>
            <a:off x="6047860" y="665869"/>
            <a:ext cx="2807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World countries</a:t>
            </a:r>
          </a:p>
        </p:txBody>
      </p:sp>
    </p:spTree>
    <p:extLst>
      <p:ext uri="{BB962C8B-B14F-4D97-AF65-F5344CB8AC3E}">
        <p14:creationId xmlns:p14="http://schemas.microsoft.com/office/powerpoint/2010/main" val="124648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30184" y="447502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🇱🇷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254128" y="159389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553200" y="455095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198428" y="23113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42B0C-B96A-AA40-968F-76E853B59763}"/>
              </a:ext>
            </a:extLst>
          </p:cNvPr>
          <p:cNvSpPr txBox="1"/>
          <p:nvPr/>
        </p:nvSpPr>
        <p:spPr>
          <a:xfrm>
            <a:off x="3626155" y="501893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🇦🇺</a:t>
            </a: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1B955-86EA-7B43-87A3-B39C633338A0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81049" y="127175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C0135B-2F08-1E43-9347-E14718F256E9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060029" y="129277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71145-7911-0948-B2A7-8C9392ACB0C5}"/>
              </a:ext>
            </a:extLst>
          </p:cNvPr>
          <p:cNvSpPr/>
          <p:nvPr/>
        </p:nvSpPr>
        <p:spPr bwMode="auto">
          <a:xfrm>
            <a:off x="1807779" y="5517931"/>
            <a:ext cx="6568966" cy="357352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4497" y="1447800"/>
            <a:ext cx="4143703" cy="4648200"/>
          </a:xfrm>
        </p:spPr>
        <p:txBody>
          <a:bodyPr wrap="square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</a:t>
            </a:r>
            <a:r>
              <a:rPr lang="en-US" b="1" dirty="0">
                <a:solidFill>
                  <a:schemeClr val="tx2"/>
                </a:solidFill>
              </a:rPr>
              <a:t>Wrt our rule-types(s)/ biases/ models/ axis-scales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E4F7F35-C3BE-D449-A588-7EF23724AF1A}"/>
              </a:ext>
            </a:extLst>
          </p:cNvPr>
          <p:cNvSpPr txBox="1">
            <a:spLocks/>
          </p:cNvSpPr>
          <p:nvPr/>
        </p:nvSpPr>
        <p:spPr bwMode="auto">
          <a:xfrm>
            <a:off x="4648200" y="3848100"/>
            <a:ext cx="4064876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>
              <a:buFontTx/>
              <a:buNone/>
            </a:pPr>
            <a:r>
              <a:rPr kumimoji="0" lang="en-US" kern="0" dirty="0"/>
              <a:t>But: </a:t>
            </a:r>
            <a:r>
              <a:rPr kumimoji="0" lang="en-US" u="sng" kern="0" dirty="0"/>
              <a:t>How</a:t>
            </a:r>
            <a:r>
              <a:rPr kumimoji="0" lang="en-US" kern="0" dirty="0"/>
              <a:t> to spot rules?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2C0C1F-03D1-3240-841A-213234B57517}"/>
              </a:ext>
            </a:extLst>
          </p:cNvPr>
          <p:cNvCxnSpPr>
            <a:cxnSpLocks/>
          </p:cNvCxnSpPr>
          <p:nvPr/>
        </p:nvCxnSpPr>
        <p:spPr bwMode="auto">
          <a:xfrm flipH="1">
            <a:off x="2516350" y="2216368"/>
            <a:ext cx="331076" cy="35538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E95D9F-7F1C-4B4F-A970-DCE209E1AB9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3248" y="3924958"/>
            <a:ext cx="667406" cy="71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0AAABE-81BA-B845-8549-9E5D00BD8316}"/>
              </a:ext>
            </a:extLst>
          </p:cNvPr>
          <p:cNvCxnSpPr/>
          <p:nvPr/>
        </p:nvCxnSpPr>
        <p:spPr bwMode="auto">
          <a:xfrm flipH="1">
            <a:off x="670910" y="2244451"/>
            <a:ext cx="2138854" cy="2369098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ysDot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182F31-23EA-DB4F-BC8E-5F86AF0568FC}"/>
              </a:ext>
            </a:extLst>
          </p:cNvPr>
          <p:cNvGrpSpPr/>
          <p:nvPr/>
        </p:nvGrpSpPr>
        <p:grpSpPr>
          <a:xfrm>
            <a:off x="193289" y="2385816"/>
            <a:ext cx="4776106" cy="1077218"/>
            <a:chOff x="193289" y="2385816"/>
            <a:chExt cx="4776106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193289" y="2385816"/>
              <a:ext cx="207781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+mn-lt"/>
                </a:rPr>
                <a:t>Rule-types/</a:t>
              </a:r>
            </a:p>
            <a:p>
              <a:r>
                <a:rPr lang="en-US" sz="3200" dirty="0">
                  <a:solidFill>
                    <a:schemeClr val="tx2"/>
                  </a:solidFill>
                  <a:latin typeface="+mn-lt"/>
                </a:rPr>
                <a:t>rules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3378" y="2701460"/>
              <a:ext cx="850900" cy="5690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1108DA-3ACD-E946-BC63-8BD42A0162E3}"/>
                </a:ext>
              </a:extLst>
            </p:cNvPr>
            <p:cNvSpPr txBox="1"/>
            <p:nvPr/>
          </p:nvSpPr>
          <p:spPr>
            <a:xfrm>
              <a:off x="3119209" y="2591229"/>
              <a:ext cx="18501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  <a:latin typeface="+mn-lt"/>
                </a:rPr>
                <a:t>anomalies</a:t>
              </a:r>
              <a:endParaRPr lang="en-US" sz="3600" dirty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models/rule-types/priors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6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compression is great – but …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8E4A-67E7-D345-B08F-E01E067ED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30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  <p:extLst>
      <p:ext uri="{BB962C8B-B14F-4D97-AF65-F5344CB8AC3E}">
        <p14:creationId xmlns:p14="http://schemas.microsoft.com/office/powerpoint/2010/main" val="269250271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31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… optimal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rule-types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32</a:t>
            </a:fld>
            <a:endParaRPr lang="en-US" altLang="en-US" sz="1400" u="none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EA033A-DBD5-F744-A11A-1CB51F2B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42593"/>
            <a:ext cx="1147416" cy="878928"/>
          </a:xfrm>
          <a:prstGeom prst="rect">
            <a:avLst/>
          </a:prstGeom>
          <a:noFill/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47532DA-D939-9748-A83C-C8E834D9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24521" y="3142593"/>
            <a:ext cx="1171905" cy="87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395AE-C0CA-7348-87D7-3AF2FB998553}"/>
              </a:ext>
            </a:extLst>
          </p:cNvPr>
          <p:cNvSpPr txBox="1"/>
          <p:nvPr/>
        </p:nvSpPr>
        <p:spPr>
          <a:xfrm>
            <a:off x="7140676" y="3427029"/>
            <a:ext cx="51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OddBall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Last 10 years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42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43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44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1600" dirty="0" err="1">
                <a:latin typeface="+mn-lt"/>
              </a:rPr>
              <a:t>math.yale.edu</a:t>
            </a:r>
            <a:endParaRPr lang="en-US" sz="1600" dirty="0">
              <a:latin typeface="+mn-lt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12B28-54E6-B24D-9386-1C84B10A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879" y="4613660"/>
            <a:ext cx="1130300" cy="844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E60FF-D0FB-434E-972B-745487769337}"/>
              </a:ext>
            </a:extLst>
          </p:cNvPr>
          <p:cNvSpPr txBox="1"/>
          <p:nvPr/>
        </p:nvSpPr>
        <p:spPr>
          <a:xfrm>
            <a:off x="2362489" y="5791200"/>
            <a:ext cx="138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+mn-lt"/>
              </a:rPr>
              <a:t>en.wikipedia.org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FA20C-0C15-3844-89E2-0F1F90353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BFAE6-7537-3D42-8876-7AEEE950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78EC1-513C-2844-82AB-9631ADD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C. Faloutsos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5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D0A6EC15-2A12-3648-BE65-6B7957CA0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036" y="4177725"/>
            <a:ext cx="2745071" cy="16783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49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1CC-4E2F-DF4A-A10E-004BB00D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&lt;-&gt; points &lt;-&gt; time-series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F8FD-DDF1-1F4F-B06A-254FFC472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F02F-B1B7-334F-8BE3-3416964D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970A-FB7A-5D41-B8B6-876F268A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40407-D7E5-334F-A1BF-6DDA165F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621281AF-4D8C-9B43-9388-695D1973E792}"/>
              </a:ext>
            </a:extLst>
          </p:cNvPr>
          <p:cNvSpPr/>
          <p:nvPr/>
        </p:nvSpPr>
        <p:spPr bwMode="auto">
          <a:xfrm>
            <a:off x="168166" y="609600"/>
            <a:ext cx="8734096" cy="5638800"/>
          </a:xfrm>
          <a:prstGeom prst="bracketPair">
            <a:avLst/>
          </a:prstGeom>
          <a:noFill/>
          <a:ln w="508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51;gd6d94ea843_0_90" descr="1_2">
            <a:extLst>
              <a:ext uri="{FF2B5EF4-FFF2-40B4-BE49-F238E27FC236}">
                <a16:creationId xmlns:a16="http://schemas.microsoft.com/office/drawing/2014/main" id="{72E7EE8E-4114-ED41-8C22-F3F061B1A4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" y="3347767"/>
            <a:ext cx="1143000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7;gd6d94ea843_0_90">
            <a:extLst>
              <a:ext uri="{FF2B5EF4-FFF2-40B4-BE49-F238E27FC236}">
                <a16:creationId xmlns:a16="http://schemas.microsoft.com/office/drawing/2014/main" id="{2859C380-F2EE-2A4F-8811-FE3C243420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8061" y="3196021"/>
            <a:ext cx="1931277" cy="1364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264351D-1BB3-8847-BADF-B2187D9FB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62" y="3196021"/>
            <a:ext cx="3440938" cy="13641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921201F6-2C5E-D847-BD50-EDA014241EA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5468019" y="4190844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  <a:cs typeface="Gill Sans" panose="020B0502020104020203" pitchFamily="34" charset="-79"/>
              </a:rPr>
              <a:t>time</a:t>
            </a:r>
          </a:p>
        </p:txBody>
      </p:sp>
      <p:pic>
        <p:nvPicPr>
          <p:cNvPr id="13" name="Picture 12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B559AC11-6EFA-5D4F-9DDA-DC12C73EF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3378904" y="5354557"/>
            <a:ext cx="789590" cy="73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FD22D-CF62-9B4F-B9E8-327F52A50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936" y="5279479"/>
            <a:ext cx="789589" cy="78958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4142A-0CAA-3F47-9AA3-7DAFC9214AB2}"/>
              </a:ext>
            </a:extLst>
          </p:cNvPr>
          <p:cNvCxnSpPr/>
          <p:nvPr/>
        </p:nvCxnSpPr>
        <p:spPr bwMode="auto">
          <a:xfrm>
            <a:off x="6202016" y="4431821"/>
            <a:ext cx="1266497" cy="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5" name="Picture 4" descr="linear">
            <a:extLst>
              <a:ext uri="{FF2B5EF4-FFF2-40B4-BE49-F238E27FC236}">
                <a16:creationId xmlns:a16="http://schemas.microsoft.com/office/drawing/2014/main" id="{496A1DAF-D868-834C-8ABF-8B76B1A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3317" y="2055541"/>
            <a:ext cx="1931276" cy="104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52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50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6063649" y="-11688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+mn-lt"/>
              </a:rPr>
              <a:t>royalsociety.org</a:t>
            </a:r>
            <a:endParaRPr lang="en-US" sz="1800" dirty="0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DE41A9-221F-0846-A84F-8CC34C2C7BBB}"/>
              </a:ext>
            </a:extLst>
          </p:cNvPr>
          <p:cNvGrpSpPr/>
          <p:nvPr/>
        </p:nvGrpSpPr>
        <p:grpSpPr>
          <a:xfrm>
            <a:off x="89019" y="3523380"/>
            <a:ext cx="4999983" cy="2757197"/>
            <a:chOff x="89019" y="3523380"/>
            <a:chExt cx="4999983" cy="2757197"/>
          </a:xfrm>
        </p:grpSpPr>
        <p:pic>
          <p:nvPicPr>
            <p:cNvPr id="19" name="Picture 4" descr="linear">
              <a:extLst>
                <a:ext uri="{FF2B5EF4-FFF2-40B4-BE49-F238E27FC236}">
                  <a16:creationId xmlns:a16="http://schemas.microsoft.com/office/drawing/2014/main" id="{800BE086-D44C-804C-B854-C9975224A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00" y="4078276"/>
              <a:ext cx="4345202" cy="1860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テキスト ボックス 13">
              <a:extLst>
                <a:ext uri="{FF2B5EF4-FFF2-40B4-BE49-F238E27FC236}">
                  <a16:creationId xmlns:a16="http://schemas.microsoft.com/office/drawing/2014/main" id="{63BEAC2A-57A8-0346-B353-07E312B344FC}"/>
                </a:ext>
              </a:extLst>
            </p:cNvPr>
            <p:cNvSpPr txBox="1"/>
            <p:nvPr/>
          </p:nvSpPr>
          <p:spPr>
            <a:xfrm>
              <a:off x="2467642" y="5818912"/>
              <a:ext cx="10310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Time t</a:t>
              </a:r>
              <a:endParaRPr kumimoji="1" lang="ja-JP" altLang="en-US" sz="2400" dirty="0"/>
            </a:p>
          </p:txBody>
        </p:sp>
        <p:pic>
          <p:nvPicPr>
            <p:cNvPr id="22" name="図 21" descr="CodeCogsEqn (4).pdf">
              <a:extLst>
                <a:ext uri="{FF2B5EF4-FFF2-40B4-BE49-F238E27FC236}">
                  <a16:creationId xmlns:a16="http://schemas.microsoft.com/office/drawing/2014/main" id="{D0DD166C-AD07-AE4D-902A-E0F27B157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4158" r="4075"/>
            <a:stretch/>
          </p:blipFill>
          <p:spPr>
            <a:xfrm>
              <a:off x="89019" y="4216002"/>
              <a:ext cx="562299" cy="655911"/>
            </a:xfrm>
            <a:prstGeom prst="rect">
              <a:avLst/>
            </a:prstGeom>
          </p:spPr>
        </p:pic>
        <p:sp>
          <p:nvSpPr>
            <p:cNvPr id="24" name="テキスト ボックス 9">
              <a:extLst>
                <a:ext uri="{FF2B5EF4-FFF2-40B4-BE49-F238E27FC236}">
                  <a16:creationId xmlns:a16="http://schemas.microsoft.com/office/drawing/2014/main" id="{31A280DC-5E7D-6646-B713-BDDF029D57C2}"/>
                </a:ext>
              </a:extLst>
            </p:cNvPr>
            <p:cNvSpPr txBox="1"/>
            <p:nvPr/>
          </p:nvSpPr>
          <p:spPr>
            <a:xfrm>
              <a:off x="999045" y="3523380"/>
              <a:ext cx="26859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Time-series plot</a:t>
              </a:r>
              <a:endParaRPr kumimoji="1" lang="ja-JP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OddBall: PAKDD 2021 Most Influential Paper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51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15270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OddBall: PAKDD 2021 Most Influential Paper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52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2435"/>
            <a:ext cx="8615362" cy="685800"/>
          </a:xfrm>
        </p:spPr>
        <p:txBody>
          <a:bodyPr/>
          <a:lstStyle/>
          <a:p>
            <a:r>
              <a:rPr lang="en-US" dirty="0"/>
              <a:t>Settings &amp; Graphs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4311" y="1304922"/>
          <a:ext cx="871537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343027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026999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23219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1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Gr.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1400" b="0" i="0" kern="1200" smtClean="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b="0" i="0" kern="1200">
                <a:solidFill>
                  <a:schemeClr val="tx1"/>
                </a:solidFill>
                <a:latin typeface="Gill Sans" panose="020B0502020104020203" pitchFamily="34" charset="-79"/>
                <a:ea typeface="+mn-ea"/>
                <a:cs typeface="Gill Sans" panose="020B0502020104020203" pitchFamily="34" charset="-79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2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/>
        </p:nvGraphicFramePr>
        <p:xfrm>
          <a:off x="214310" y="4607875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287643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681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L. Akoglu, M. McGlohon, C. Faloutsos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sp>
        <p:nvSpPr>
          <p:cNvPr id="19" name="Google Shape;165;p2">
            <a:extLst>
              <a:ext uri="{FF2B5EF4-FFF2-40B4-BE49-F238E27FC236}">
                <a16:creationId xmlns:a16="http://schemas.microsoft.com/office/drawing/2014/main" id="{B5D91D04-FDA4-BF41-BC09-F7E262E83ED6}"/>
              </a:ext>
            </a:extLst>
          </p:cNvPr>
          <p:cNvSpPr txBox="1">
            <a:spLocks/>
          </p:cNvSpPr>
          <p:nvPr/>
        </p:nvSpPr>
        <p:spPr bwMode="auto">
          <a:xfrm>
            <a:off x="1093077" y="1524000"/>
            <a:ext cx="754642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45700" rIns="91425" bIns="457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indent="-1397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  <a:p>
            <a:r>
              <a:rPr kumimoji="0" lang="en-US" kern="0" dirty="0"/>
              <a:t>Prof. R.K. Agrawal </a:t>
            </a:r>
          </a:p>
          <a:p>
            <a:endParaRPr kumimoji="0" lang="en-US" kern="0" dirty="0"/>
          </a:p>
          <a:p>
            <a:r>
              <a:rPr kumimoji="0" lang="en-US" kern="0" dirty="0"/>
              <a:t>Prof. P. Krishna Reddy</a:t>
            </a:r>
          </a:p>
          <a:p>
            <a:pPr marL="0" indent="0">
              <a:buNone/>
            </a:pPr>
            <a:endParaRPr kumimoji="0" lang="en-US" kern="0" dirty="0"/>
          </a:p>
          <a:p>
            <a:r>
              <a:rPr kumimoji="0" lang="en-US" kern="0" dirty="0"/>
              <a:t>Prof. Jaideep Srivastava </a:t>
            </a:r>
          </a:p>
          <a:p>
            <a:pPr marL="0" indent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Tx/>
              <a:buNone/>
            </a:pPr>
            <a:endParaRPr kumimoji="0" lang="en-US" kern="0" dirty="0"/>
          </a:p>
          <a:p>
            <a:pPr indent="-13970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endParaRPr kumimoji="0"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E8BA9C-F266-C346-B0E0-74D61964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66" y="1572173"/>
            <a:ext cx="985228" cy="115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914B67-5026-7545-9AA4-A171B191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66" y="2997092"/>
            <a:ext cx="987752" cy="987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25C07-8E95-A14B-A0FC-ED3AE1DFD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33" b="39278"/>
          <a:stretch/>
        </p:blipFill>
        <p:spPr>
          <a:xfrm>
            <a:off x="6256066" y="4257129"/>
            <a:ext cx="987752" cy="1056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57943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Conclusions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89" y="2293793"/>
            <a:ext cx="1017928" cy="1231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80" y="2311184"/>
            <a:ext cx="1231693" cy="1231693"/>
          </a:xfrm>
          <a:prstGeom prst="rect">
            <a:avLst/>
          </a:prstGeom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973"/>
          <a:stretch/>
        </p:blipFill>
        <p:spPr>
          <a:xfrm>
            <a:off x="976391" y="2293794"/>
            <a:ext cx="1323818" cy="1231693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35" y="3640831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6018195" y="4244876"/>
            <a:ext cx="1517722" cy="80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379" y="3773833"/>
            <a:ext cx="582624" cy="38963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34159" y="4043407"/>
            <a:ext cx="1150685" cy="1150685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4F9BF60-2A70-404F-A60D-C5408A8EFF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554" y="4163463"/>
            <a:ext cx="2312494" cy="1279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965C73-7F71-EF48-B6A1-78A7D7FF60B4}"/>
              </a:ext>
            </a:extLst>
          </p:cNvPr>
          <p:cNvCxnSpPr>
            <a:cxnSpLocks/>
          </p:cNvCxnSpPr>
          <p:nvPr/>
        </p:nvCxnSpPr>
        <p:spPr bwMode="auto">
          <a:xfrm>
            <a:off x="3026978" y="2196662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AAB52-2D79-724F-8375-D0BC2E6341F4}"/>
              </a:ext>
            </a:extLst>
          </p:cNvPr>
          <p:cNvCxnSpPr>
            <a:cxnSpLocks/>
          </p:cNvCxnSpPr>
          <p:nvPr/>
        </p:nvCxnSpPr>
        <p:spPr bwMode="auto">
          <a:xfrm>
            <a:off x="5975130" y="2154067"/>
            <a:ext cx="0" cy="389933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med" len="med"/>
          </a:ln>
          <a:effectLst/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D93EA2F-64AD-1443-A187-7E27FD391BF1}"/>
              </a:ext>
            </a:extLst>
          </p:cNvPr>
          <p:cNvSpPr/>
          <p:nvPr/>
        </p:nvSpPr>
        <p:spPr bwMode="auto">
          <a:xfrm>
            <a:off x="2175643" y="4519448"/>
            <a:ext cx="252248" cy="22568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70346-FE56-7D4A-BFEA-1ACCEFD02A52}"/>
              </a:ext>
            </a:extLst>
          </p:cNvPr>
          <p:cNvSpPr txBox="1"/>
          <p:nvPr/>
        </p:nvSpPr>
        <p:spPr>
          <a:xfrm>
            <a:off x="403511" y="1694372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Patterns &lt;-&gt; anomalies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8FDB3-A342-E54D-A5E4-629D6886C9FA}"/>
              </a:ext>
            </a:extLst>
          </p:cNvPr>
          <p:cNvSpPr txBox="1"/>
          <p:nvPr/>
        </p:nvSpPr>
        <p:spPr>
          <a:xfrm>
            <a:off x="3651716" y="1638836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Rep.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2A1C0-A992-054B-A50B-D8172B978497}"/>
              </a:ext>
            </a:extLst>
          </p:cNvPr>
          <p:cNvSpPr txBox="1"/>
          <p:nvPr/>
        </p:nvSpPr>
        <p:spPr>
          <a:xfrm>
            <a:off x="6202016" y="1700391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Cross-disciplinarity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C80B7-3DAE-AB49-8437-2999E0DF269F}"/>
              </a:ext>
            </a:extLst>
          </p:cNvPr>
          <p:cNvSpPr txBox="1"/>
          <p:nvPr/>
        </p:nvSpPr>
        <p:spPr>
          <a:xfrm>
            <a:off x="2128967" y="384718"/>
            <a:ext cx="4775667" cy="1200329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n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999771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64876" cy="22479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But: </a:t>
            </a:r>
            <a:r>
              <a:rPr lang="en-US" u="sng" dirty="0"/>
              <a:t>How</a:t>
            </a:r>
            <a:r>
              <a:rPr lang="en-US" dirty="0"/>
              <a:t> to spot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 fontScale="925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OddBall: PAKDD 2021 Most Influential Paper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OddBall: PAKDD 2021 Most Influential Paper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13045</TotalTime>
  <Words>2582</Words>
  <Application>Microsoft Macintosh PowerPoint</Application>
  <PresentationFormat>On-screen Show (4:3)</PresentationFormat>
  <Paragraphs>552</Paragraphs>
  <Slides>58</Slides>
  <Notes>10</Notes>
  <HiddenSlides>2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Arial</vt:lpstr>
      <vt:lpstr>Cambria Math</vt:lpstr>
      <vt:lpstr>Gill Sans</vt:lpstr>
      <vt:lpstr>Times New Roman</vt:lpstr>
      <vt:lpstr>template</vt:lpstr>
      <vt:lpstr>Anomaly detection in graphs - past, present and future.</vt:lpstr>
      <vt:lpstr>Roadmap</vt:lpstr>
      <vt:lpstr>Future – parting thoughts</vt:lpstr>
      <vt:lpstr>Future – parting thoughts</vt:lpstr>
      <vt:lpstr>Graphs &lt;-&gt; points &lt;-&gt; time-series</vt:lpstr>
      <vt:lpstr>Q1) definition</vt:lpstr>
      <vt:lpstr>Q1) definition</vt:lpstr>
      <vt:lpstr>Q1) definition</vt:lpstr>
      <vt:lpstr>Q1: rules?</vt:lpstr>
      <vt:lpstr>Q1: rules?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compression is great – but …</vt:lpstr>
      <vt:lpstr>… optimal compression is undecidable!</vt:lpstr>
      <vt:lpstr>… optimal compression is undecidable!</vt:lpstr>
      <vt:lpstr>… optimal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Settings &amp; Graphs</vt:lpstr>
      <vt:lpstr>Future – parting thoughts</vt:lpstr>
      <vt:lpstr>Thanks</vt:lpstr>
      <vt:lpstr>Thanks</vt:lpstr>
      <vt:lpstr>Conclusions</vt:lpstr>
      <vt:lpstr>Conclusions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1998</cp:revision>
  <cp:lastPrinted>2016-06-19T14:14:08Z</cp:lastPrinted>
  <dcterms:created xsi:type="dcterms:W3CDTF">2017-06-13T01:24:20Z</dcterms:created>
  <dcterms:modified xsi:type="dcterms:W3CDTF">2021-05-08T19:55:48Z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